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7" r:id="rId2"/>
    <p:sldId id="268" r:id="rId3"/>
    <p:sldId id="269" r:id="rId4"/>
    <p:sldId id="270" r:id="rId5"/>
    <p:sldId id="262" r:id="rId6"/>
    <p:sldId id="272" r:id="rId7"/>
  </p:sldIdLst>
  <p:sldSz cx="10080625" cy="18000663"/>
  <p:notesSz cx="6669088" cy="987266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DABD9"/>
    <a:srgbClr val="F11089"/>
    <a:srgbClr val="FF33CC"/>
    <a:srgbClr val="0A5971"/>
    <a:srgbClr val="0AD1B4"/>
    <a:srgbClr val="0D193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366" autoAdjust="0"/>
    <p:restoredTop sz="94660"/>
  </p:normalViewPr>
  <p:slideViewPr>
    <p:cSldViewPr snapToGrid="0">
      <p:cViewPr varScale="1">
        <p:scale>
          <a:sx n="44" d="100"/>
          <a:sy n="44" d="100"/>
        </p:scale>
        <p:origin x="2118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56047" y="2945943"/>
            <a:ext cx="8568531" cy="6266897"/>
          </a:xfrm>
        </p:spPr>
        <p:txBody>
          <a:bodyPr anchor="b"/>
          <a:lstStyle>
            <a:lvl1pPr algn="ctr"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60078" y="9454516"/>
            <a:ext cx="7560469" cy="4345992"/>
          </a:xfrm>
        </p:spPr>
        <p:txBody>
          <a:bodyPr/>
          <a:lstStyle>
            <a:lvl1pPr marL="0" indent="0" algn="ctr">
              <a:buNone/>
              <a:defRPr sz="2646"/>
            </a:lvl1pPr>
            <a:lvl2pPr marL="504017" indent="0" algn="ctr">
              <a:buNone/>
              <a:defRPr sz="2205"/>
            </a:lvl2pPr>
            <a:lvl3pPr marL="1008035" indent="0" algn="ctr">
              <a:buNone/>
              <a:defRPr sz="1984"/>
            </a:lvl3pPr>
            <a:lvl4pPr marL="1512052" indent="0" algn="ctr">
              <a:buNone/>
              <a:defRPr sz="1764"/>
            </a:lvl4pPr>
            <a:lvl5pPr marL="2016069" indent="0" algn="ctr">
              <a:buNone/>
              <a:defRPr sz="1764"/>
            </a:lvl5pPr>
            <a:lvl6pPr marL="2520086" indent="0" algn="ctr">
              <a:buNone/>
              <a:defRPr sz="1764"/>
            </a:lvl6pPr>
            <a:lvl7pPr marL="3024104" indent="0" algn="ctr">
              <a:buNone/>
              <a:defRPr sz="1764"/>
            </a:lvl7pPr>
            <a:lvl8pPr marL="3528121" indent="0" algn="ctr">
              <a:buNone/>
              <a:defRPr sz="1764"/>
            </a:lvl8pPr>
            <a:lvl9pPr marL="4032138" indent="0" algn="ctr">
              <a:buNone/>
              <a:defRPr sz="1764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12260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930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213948" y="958369"/>
            <a:ext cx="2173635" cy="1525473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93044" y="958369"/>
            <a:ext cx="6394896" cy="1525473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58482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907432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7793" y="4487671"/>
            <a:ext cx="8694539" cy="7487774"/>
          </a:xfrm>
        </p:spPr>
        <p:txBody>
          <a:bodyPr anchor="b"/>
          <a:lstStyle>
            <a:lvl1pPr>
              <a:defRPr sz="6614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793" y="12046282"/>
            <a:ext cx="8694539" cy="3937644"/>
          </a:xfrm>
        </p:spPr>
        <p:txBody>
          <a:bodyPr/>
          <a:lstStyle>
            <a:lvl1pPr marL="0" indent="0">
              <a:buNone/>
              <a:defRPr sz="2646">
                <a:solidFill>
                  <a:schemeClr val="tx1"/>
                </a:solidFill>
              </a:defRPr>
            </a:lvl1pPr>
            <a:lvl2pPr marL="504017" indent="0">
              <a:buNone/>
              <a:defRPr sz="2205">
                <a:solidFill>
                  <a:schemeClr val="tx1">
                    <a:tint val="75000"/>
                  </a:schemeClr>
                </a:solidFill>
              </a:defRPr>
            </a:lvl2pPr>
            <a:lvl3pPr marL="1008035" indent="0">
              <a:buNone/>
              <a:defRPr sz="1984">
                <a:solidFill>
                  <a:schemeClr val="tx1">
                    <a:tint val="75000"/>
                  </a:schemeClr>
                </a:solidFill>
              </a:defRPr>
            </a:lvl3pPr>
            <a:lvl4pPr marL="1512052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4pPr>
            <a:lvl5pPr marL="2016069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5pPr>
            <a:lvl6pPr marL="2520086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6pPr>
            <a:lvl7pPr marL="3024104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7pPr>
            <a:lvl8pPr marL="3528121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8pPr>
            <a:lvl9pPr marL="4032138" indent="0">
              <a:buNone/>
              <a:defRPr sz="1764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1628309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93043" y="4791843"/>
            <a:ext cx="4284266" cy="1142125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3316" y="4791843"/>
            <a:ext cx="4284266" cy="11421255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113905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958373"/>
            <a:ext cx="8694539" cy="3479296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4357" y="4412664"/>
            <a:ext cx="4264576" cy="2162578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94357" y="6575242"/>
            <a:ext cx="4264576" cy="96711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103317" y="4412664"/>
            <a:ext cx="4285579" cy="2162578"/>
          </a:xfrm>
        </p:spPr>
        <p:txBody>
          <a:bodyPr anchor="b"/>
          <a:lstStyle>
            <a:lvl1pPr marL="0" indent="0">
              <a:buNone/>
              <a:defRPr sz="2646" b="1"/>
            </a:lvl1pPr>
            <a:lvl2pPr marL="504017" indent="0">
              <a:buNone/>
              <a:defRPr sz="2205" b="1"/>
            </a:lvl2pPr>
            <a:lvl3pPr marL="1008035" indent="0">
              <a:buNone/>
              <a:defRPr sz="1984" b="1"/>
            </a:lvl3pPr>
            <a:lvl4pPr marL="1512052" indent="0">
              <a:buNone/>
              <a:defRPr sz="1764" b="1"/>
            </a:lvl4pPr>
            <a:lvl5pPr marL="2016069" indent="0">
              <a:buNone/>
              <a:defRPr sz="1764" b="1"/>
            </a:lvl5pPr>
            <a:lvl6pPr marL="2520086" indent="0">
              <a:buNone/>
              <a:defRPr sz="1764" b="1"/>
            </a:lvl6pPr>
            <a:lvl7pPr marL="3024104" indent="0">
              <a:buNone/>
              <a:defRPr sz="1764" b="1"/>
            </a:lvl7pPr>
            <a:lvl8pPr marL="3528121" indent="0">
              <a:buNone/>
              <a:defRPr sz="1764" b="1"/>
            </a:lvl8pPr>
            <a:lvl9pPr marL="4032138" indent="0">
              <a:buNone/>
              <a:defRPr sz="1764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103317" y="6575242"/>
            <a:ext cx="4285579" cy="967119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3878004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256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56044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1200044"/>
            <a:ext cx="3251264" cy="4200155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85579" y="2591766"/>
            <a:ext cx="5103316" cy="12792138"/>
          </a:xfrm>
        </p:spPr>
        <p:txBody>
          <a:bodyPr/>
          <a:lstStyle>
            <a:lvl1pPr>
              <a:defRPr sz="3528"/>
            </a:lvl1pPr>
            <a:lvl2pPr>
              <a:defRPr sz="3087"/>
            </a:lvl2pPr>
            <a:lvl3pPr>
              <a:defRPr sz="2646"/>
            </a:lvl3pPr>
            <a:lvl4pPr>
              <a:defRPr sz="2205"/>
            </a:lvl4pPr>
            <a:lvl5pPr>
              <a:defRPr sz="2205"/>
            </a:lvl5pPr>
            <a:lvl6pPr>
              <a:defRPr sz="2205"/>
            </a:lvl6pPr>
            <a:lvl7pPr>
              <a:defRPr sz="2205"/>
            </a:lvl7pPr>
            <a:lvl8pPr>
              <a:defRPr sz="2205"/>
            </a:lvl8pPr>
            <a:lvl9pPr>
              <a:defRPr sz="2205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5400199"/>
            <a:ext cx="3251264" cy="10004536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09546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4356" y="1200044"/>
            <a:ext cx="3251264" cy="4200155"/>
          </a:xfrm>
        </p:spPr>
        <p:txBody>
          <a:bodyPr anchor="b"/>
          <a:lstStyle>
            <a:lvl1pPr>
              <a:defRPr sz="3528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85579" y="2591766"/>
            <a:ext cx="5103316" cy="12792138"/>
          </a:xfrm>
        </p:spPr>
        <p:txBody>
          <a:bodyPr anchor="t"/>
          <a:lstStyle>
            <a:lvl1pPr marL="0" indent="0">
              <a:buNone/>
              <a:defRPr sz="3528"/>
            </a:lvl1pPr>
            <a:lvl2pPr marL="504017" indent="0">
              <a:buNone/>
              <a:defRPr sz="3087"/>
            </a:lvl2pPr>
            <a:lvl3pPr marL="1008035" indent="0">
              <a:buNone/>
              <a:defRPr sz="2646"/>
            </a:lvl3pPr>
            <a:lvl4pPr marL="1512052" indent="0">
              <a:buNone/>
              <a:defRPr sz="2205"/>
            </a:lvl4pPr>
            <a:lvl5pPr marL="2016069" indent="0">
              <a:buNone/>
              <a:defRPr sz="2205"/>
            </a:lvl5pPr>
            <a:lvl6pPr marL="2520086" indent="0">
              <a:buNone/>
              <a:defRPr sz="2205"/>
            </a:lvl6pPr>
            <a:lvl7pPr marL="3024104" indent="0">
              <a:buNone/>
              <a:defRPr sz="2205"/>
            </a:lvl7pPr>
            <a:lvl8pPr marL="3528121" indent="0">
              <a:buNone/>
              <a:defRPr sz="2205"/>
            </a:lvl8pPr>
            <a:lvl9pPr marL="4032138" indent="0">
              <a:buNone/>
              <a:defRPr sz="2205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94356" y="5400199"/>
            <a:ext cx="3251264" cy="10004536"/>
          </a:xfrm>
        </p:spPr>
        <p:txBody>
          <a:bodyPr/>
          <a:lstStyle>
            <a:lvl1pPr marL="0" indent="0">
              <a:buNone/>
              <a:defRPr sz="1764"/>
            </a:lvl1pPr>
            <a:lvl2pPr marL="504017" indent="0">
              <a:buNone/>
              <a:defRPr sz="1543"/>
            </a:lvl2pPr>
            <a:lvl3pPr marL="1008035" indent="0">
              <a:buNone/>
              <a:defRPr sz="1323"/>
            </a:lvl3pPr>
            <a:lvl4pPr marL="1512052" indent="0">
              <a:buNone/>
              <a:defRPr sz="1102"/>
            </a:lvl4pPr>
            <a:lvl5pPr marL="2016069" indent="0">
              <a:buNone/>
              <a:defRPr sz="1102"/>
            </a:lvl5pPr>
            <a:lvl6pPr marL="2520086" indent="0">
              <a:buNone/>
              <a:defRPr sz="1102"/>
            </a:lvl6pPr>
            <a:lvl7pPr marL="3024104" indent="0">
              <a:buNone/>
              <a:defRPr sz="1102"/>
            </a:lvl7pPr>
            <a:lvl8pPr marL="3528121" indent="0">
              <a:buNone/>
              <a:defRPr sz="1102"/>
            </a:lvl8pPr>
            <a:lvl9pPr marL="4032138" indent="0">
              <a:buNone/>
              <a:defRPr sz="1102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55498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93043" y="958373"/>
            <a:ext cx="8694539" cy="347929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3043" y="4791843"/>
            <a:ext cx="8694539" cy="1142125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93043" y="16683952"/>
            <a:ext cx="2268141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05117A-05D1-4E65-AC3B-F87D642A346E}" type="datetimeFigureOut">
              <a:rPr lang="ru-RU" smtClean="0"/>
              <a:t>21.12.2023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339207" y="16683952"/>
            <a:ext cx="3402211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119441" y="16683952"/>
            <a:ext cx="2268141" cy="95836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32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F36BEF-FE31-4907-AF4F-05EDF22449A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49526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1008035" rtl="0" eaLnBrk="1" latinLnBrk="0" hangingPunct="1">
        <a:lnSpc>
          <a:spcPct val="90000"/>
        </a:lnSpc>
        <a:spcBef>
          <a:spcPct val="0"/>
        </a:spcBef>
        <a:buNone/>
        <a:defRPr sz="485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2009" indent="-252009" algn="l" defTabSz="1008035" rtl="0" eaLnBrk="1" latinLnBrk="0" hangingPunct="1">
        <a:lnSpc>
          <a:spcPct val="90000"/>
        </a:lnSpc>
        <a:spcBef>
          <a:spcPts val="1102"/>
        </a:spcBef>
        <a:buFont typeface="Arial" panose="020B0604020202020204" pitchFamily="34" charset="0"/>
        <a:buChar char="•"/>
        <a:defRPr sz="3087" kern="1200">
          <a:solidFill>
            <a:schemeClr val="tx1"/>
          </a:solidFill>
          <a:latin typeface="+mn-lt"/>
          <a:ea typeface="+mn-ea"/>
          <a:cs typeface="+mn-cs"/>
        </a:defRPr>
      </a:lvl1pPr>
      <a:lvl2pPr marL="756026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646" kern="1200">
          <a:solidFill>
            <a:schemeClr val="tx1"/>
          </a:solidFill>
          <a:latin typeface="+mn-lt"/>
          <a:ea typeface="+mn-ea"/>
          <a:cs typeface="+mn-cs"/>
        </a:defRPr>
      </a:lvl2pPr>
      <a:lvl3pPr marL="1260043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2205" kern="1200">
          <a:solidFill>
            <a:schemeClr val="tx1"/>
          </a:solidFill>
          <a:latin typeface="+mn-lt"/>
          <a:ea typeface="+mn-ea"/>
          <a:cs typeface="+mn-cs"/>
        </a:defRPr>
      </a:lvl3pPr>
      <a:lvl4pPr marL="176406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268078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772095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276112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780130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284147" indent="-252009" algn="l" defTabSz="1008035" rtl="0" eaLnBrk="1" latinLnBrk="0" hangingPunct="1">
        <a:lnSpc>
          <a:spcPct val="90000"/>
        </a:lnSpc>
        <a:spcBef>
          <a:spcPts val="551"/>
        </a:spcBef>
        <a:buFont typeface="Arial" panose="020B0604020202020204" pitchFamily="34" charset="0"/>
        <a:buChar char="•"/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1pPr>
      <a:lvl2pPr marL="504017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2pPr>
      <a:lvl3pPr marL="1008035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3pPr>
      <a:lvl4pPr marL="1512052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4pPr>
      <a:lvl5pPr marL="2016069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5pPr>
      <a:lvl6pPr marL="2520086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6pPr>
      <a:lvl7pPr marL="3024104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7pPr>
      <a:lvl8pPr marL="3528121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8pPr>
      <a:lvl9pPr marL="4032138" algn="l" defTabSz="1008035" rtl="0" eaLnBrk="1" latinLnBrk="0" hangingPunct="1">
        <a:defRPr sz="198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jp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7.jp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10" Type="http://schemas.openxmlformats.org/officeDocument/2006/relationships/image" Target="../media/image10.png"/><Relationship Id="rId4" Type="http://schemas.openxmlformats.org/officeDocument/2006/relationships/image" Target="../media/image3.png"/><Relationship Id="rId9" Type="http://schemas.openxmlformats.org/officeDocument/2006/relationships/image" Target="../media/image7.jp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png"/><Relationship Id="rId5" Type="http://schemas.openxmlformats.org/officeDocument/2006/relationships/image" Target="../media/image4.png"/><Relationship Id="rId10" Type="http://schemas.openxmlformats.org/officeDocument/2006/relationships/image" Target="../media/image11.png"/><Relationship Id="rId4" Type="http://schemas.openxmlformats.org/officeDocument/2006/relationships/image" Target="../media/image3.png"/><Relationship Id="rId9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BC8E184B-3A25-4950-89DC-2AD0D193CF88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88973" y="3931065"/>
            <a:ext cx="18000664" cy="10138532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66EC63F7-F0C3-4A94-B523-3A3D5EFA2EC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0CB744FE-6B3C-47AF-996F-7FFB25DD98C3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663" y="14324273"/>
            <a:ext cx="26308758" cy="1479682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0E8D73ED-D3C9-4349-899F-6C3A19A7F57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sp>
        <p:nvSpPr>
          <p:cNvPr id="20" name="TextBox 19">
            <a:extLst>
              <a:ext uri="{FF2B5EF4-FFF2-40B4-BE49-F238E27FC236}">
                <a16:creationId xmlns:a16="http://schemas.microsoft.com/office/drawing/2014/main" id="{9485D3D7-77FC-413D-BB60-210E1516A7DA}"/>
              </a:ext>
            </a:extLst>
          </p:cNvPr>
          <p:cNvSpPr txBox="1"/>
          <p:nvPr/>
        </p:nvSpPr>
        <p:spPr>
          <a:xfrm>
            <a:off x="1123349" y="446068"/>
            <a:ext cx="6148129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Наличные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кассе /</a:t>
            </a:r>
          </a:p>
          <a:p>
            <a:r>
              <a:rPr lang="ru-RU" sz="6000" b="1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Кэшаут</a:t>
            </a:r>
            <a:endParaRPr lang="ru-RU" sz="60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F0EEF32A-91E9-428E-9F8A-78C2A1B6EDB5}"/>
              </a:ext>
            </a:extLst>
          </p:cNvPr>
          <p:cNvSpPr txBox="1"/>
          <p:nvPr/>
        </p:nvSpPr>
        <p:spPr>
          <a:xfrm>
            <a:off x="1123349" y="6260019"/>
            <a:ext cx="9692744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Это удобный сервис, который позволяет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снимать небольшие  суммы наличных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 банковских карт на кассах магазинов,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кафе и автозаправок.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AF4A8D1F-5F98-455F-9193-9D6E052DF8B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361845" y="11254054"/>
            <a:ext cx="2846602" cy="4652673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FA3D762D-761F-421F-B867-6415EF3D0E5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3365941" y="10797962"/>
            <a:ext cx="9512490" cy="9399441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1FF64E9D-6603-46FB-95F5-AD53DC0999A0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0513" y="11907113"/>
            <a:ext cx="5380120" cy="5380120"/>
          </a:xfrm>
          <a:prstGeom prst="ellipse">
            <a:avLst/>
          </a:prstGeom>
          <a:gradFill>
            <a:gsLst>
              <a:gs pos="0">
                <a:schemeClr val="bg1">
                  <a:shade val="30000"/>
                  <a:satMod val="115000"/>
                </a:schemeClr>
              </a:gs>
              <a:gs pos="50000">
                <a:schemeClr val="bg1">
                  <a:shade val="67500"/>
                  <a:satMod val="115000"/>
                </a:schemeClr>
              </a:gs>
              <a:gs pos="100000">
                <a:schemeClr val="bg1">
                  <a:shade val="100000"/>
                  <a:satMod val="115000"/>
                </a:schemeClr>
              </a:gs>
            </a:gsLst>
            <a:lin ang="10800000" scaled="1"/>
          </a:gradFill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id="{A5D2E937-BDED-489F-AB91-4869C8B9C8AD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9931" y="12715454"/>
            <a:ext cx="3761283" cy="37612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06742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Рисунок 13">
            <a:extLst>
              <a:ext uri="{FF2B5EF4-FFF2-40B4-BE49-F238E27FC236}">
                <a16:creationId xmlns:a16="http://schemas.microsoft.com/office/drawing/2014/main" id="{2BCA59C4-C181-4858-872F-E3215A8F29BC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60017" y="3960016"/>
            <a:ext cx="18000660" cy="1008062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8AD0BE8C-7F9D-4FFE-9CCE-11BDDD4017FB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663" y="14324273"/>
            <a:ext cx="26308758" cy="1479682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A16B380C-FBE1-4739-BE45-0C16CC9F2F37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5A3001A3-F6EA-4A32-ADE8-812D9380F28E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F56146C7-2327-45A9-BD2B-E3D6D93456CA}"/>
              </a:ext>
            </a:extLst>
          </p:cNvPr>
          <p:cNvSpPr txBox="1"/>
          <p:nvPr/>
        </p:nvSpPr>
        <p:spPr>
          <a:xfrm>
            <a:off x="987311" y="437426"/>
            <a:ext cx="55827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Особенности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сервиса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A82ACB0C-662D-4A34-9F09-7E1C103D2B55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36651" y="7609598"/>
            <a:ext cx="2846602" cy="46526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E0337C0-CA46-4BED-B8D2-376BF76183F1}"/>
              </a:ext>
            </a:extLst>
          </p:cNvPr>
          <p:cNvSpPr txBox="1"/>
          <p:nvPr/>
        </p:nvSpPr>
        <p:spPr>
          <a:xfrm>
            <a:off x="845382" y="4991444"/>
            <a:ext cx="8565251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Воспользоваться услугой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можно на кассе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торговой точки одновременно с покупкой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карте.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Снять деньги можно и с дебетовой карты,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и с кредитной (если условия вашей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кредитной карты предусматривают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снятие наличных).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Максимальная сумма снятия с одной карты: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день – 5 ты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рублей.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 месяц – 30 тыс. рублей.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5DD8A76C-FDAF-487E-9805-161C5BC501BA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3365941" y="10797962"/>
            <a:ext cx="9512490" cy="9399441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834BED0C-F27E-4F67-9E02-F3FCEF1D1755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0513" y="11907113"/>
            <a:ext cx="5380120" cy="5380120"/>
          </a:xfrm>
          <a:prstGeom prst="ellipse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7F56355B-BD0A-47CA-BF5A-E6F315FEC301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2861" y="12684580"/>
            <a:ext cx="3997972" cy="39979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921883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B665810D-FC1B-4C5C-8903-4506242BAE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60018" y="3960017"/>
            <a:ext cx="18000663" cy="10080625"/>
          </a:xfrm>
          <a:prstGeom prst="rect">
            <a:avLst/>
          </a:prstGeom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id="{25855710-1B16-434A-A726-28F2BBCCC1CE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663" y="14324273"/>
            <a:ext cx="26308758" cy="1479682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DED04A38-D00E-498B-84F4-B90473F5DDD2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BEC731EC-7E70-4536-8B98-D9051089AD4F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C1C54332-E53F-4DCD-B8F0-F93DD6FF5057}"/>
              </a:ext>
            </a:extLst>
          </p:cNvPr>
          <p:cNvSpPr txBox="1"/>
          <p:nvPr/>
        </p:nvSpPr>
        <p:spPr>
          <a:xfrm>
            <a:off x="977885" y="415219"/>
            <a:ext cx="55827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Комиссия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услугу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E160BA3C-9554-4B4E-AA3E-8334B810701B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36651" y="7609598"/>
            <a:ext cx="2846602" cy="46526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776E1021-EE9C-405A-957E-886DC4EA2A71}"/>
              </a:ext>
            </a:extLst>
          </p:cNvPr>
          <p:cNvSpPr txBox="1"/>
          <p:nvPr/>
        </p:nvSpPr>
        <p:spPr>
          <a:xfrm>
            <a:off x="977885" y="5724475"/>
            <a:ext cx="8633043" cy="41088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Торговые точки не берут комиссию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за эту услугу, но комиссию может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установить банк, выпустивший карту.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Уточнить условия совершения операции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 вашей карте можно в банке, который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её выпустил (по телефону горячей линии,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официальном сайте, в чате приложения банка).</a:t>
            </a:r>
          </a:p>
        </p:txBody>
      </p:sp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DA5A9C3F-6184-4E14-BF5E-3113A2A944B1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3365941" y="10797962"/>
            <a:ext cx="9512490" cy="9399441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A9EA6A5E-8DBB-4C25-986A-E49DBCDAA5A7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0513" y="11907113"/>
            <a:ext cx="5380120" cy="5380120"/>
          </a:xfrm>
          <a:prstGeom prst="ellipse">
            <a:avLst/>
          </a:prstGeom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1771392A-228E-4919-9995-B53DB72363A4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5040" y="13044097"/>
            <a:ext cx="3011065" cy="31061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815962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Рисунок 12">
            <a:extLst>
              <a:ext uri="{FF2B5EF4-FFF2-40B4-BE49-F238E27FC236}">
                <a16:creationId xmlns:a16="http://schemas.microsoft.com/office/drawing/2014/main" id="{4A7A422C-58B0-4DBC-A2DD-662A92585017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60019" y="3960018"/>
            <a:ext cx="18000666" cy="10080625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id="{47F3B231-DC58-4D2D-AD8D-BEE0081A6ECD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663" y="14324273"/>
            <a:ext cx="26308758" cy="14796827"/>
          </a:xfrm>
          <a:prstGeom prst="rect">
            <a:avLst/>
          </a:prstGeom>
        </p:spPr>
      </p:pic>
      <p:pic>
        <p:nvPicPr>
          <p:cNvPr id="18" name="Рисунок 17">
            <a:extLst>
              <a:ext uri="{FF2B5EF4-FFF2-40B4-BE49-F238E27FC236}">
                <a16:creationId xmlns:a16="http://schemas.microsoft.com/office/drawing/2014/main" id="{1D4D4F37-5EAF-4764-8D23-BD1891D2E0CC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pic>
        <p:nvPicPr>
          <p:cNvPr id="20" name="Рисунок 19">
            <a:extLst>
              <a:ext uri="{FF2B5EF4-FFF2-40B4-BE49-F238E27FC236}">
                <a16:creationId xmlns:a16="http://schemas.microsoft.com/office/drawing/2014/main" id="{1435C810-6DB3-4C75-BC5E-0524C46BA160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10AD99A4-57C7-4CF7-913A-D5C3EADDC0A9}"/>
              </a:ext>
            </a:extLst>
          </p:cNvPr>
          <p:cNvSpPr txBox="1"/>
          <p:nvPr/>
        </p:nvSpPr>
        <p:spPr>
          <a:xfrm>
            <a:off x="896461" y="486683"/>
            <a:ext cx="55827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Порядок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действий</a:t>
            </a:r>
          </a:p>
        </p:txBody>
      </p:sp>
      <p:pic>
        <p:nvPicPr>
          <p:cNvPr id="23" name="Рисунок 22">
            <a:extLst>
              <a:ext uri="{FF2B5EF4-FFF2-40B4-BE49-F238E27FC236}">
                <a16:creationId xmlns:a16="http://schemas.microsoft.com/office/drawing/2014/main" id="{6E0BA788-161F-47BA-B0AB-15CEF1721FDC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36651" y="7609598"/>
            <a:ext cx="2846602" cy="4652673"/>
          </a:xfrm>
          <a:prstGeom prst="rect">
            <a:avLst/>
          </a:prstGeom>
        </p:spPr>
      </p:pic>
      <p:sp>
        <p:nvSpPr>
          <p:cNvPr id="26" name="TextBox 25">
            <a:extLst>
              <a:ext uri="{FF2B5EF4-FFF2-40B4-BE49-F238E27FC236}">
                <a16:creationId xmlns:a16="http://schemas.microsoft.com/office/drawing/2014/main" id="{08C6907A-9F52-4C48-A89C-4E33414ED7CE}"/>
              </a:ext>
            </a:extLst>
          </p:cNvPr>
          <p:cNvSpPr txBox="1"/>
          <p:nvPr/>
        </p:nvSpPr>
        <p:spPr>
          <a:xfrm>
            <a:off x="896461" y="5239119"/>
            <a:ext cx="9692744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перед оплатой покупки сообщите кассиру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о желании снять деньги с карты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продавец проверит, есть ли нужные 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номиналы, и добавит в чек сумму,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которую вы хотите  получить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расплатитесь картой, с вашего счета одновременно спишутся стоимость                товаров и сумма наличных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457200" indent="-457200">
              <a:buFont typeface="Arial" panose="020B0604020202020204" pitchFamily="34" charset="0"/>
              <a:buChar char="•"/>
            </a:pP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кассир выдаст</a:t>
            </a:r>
            <a:b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вам деньги</a:t>
            </a:r>
          </a:p>
        </p:txBody>
      </p:sp>
      <p:pic>
        <p:nvPicPr>
          <p:cNvPr id="28" name="Рисунок 27">
            <a:extLst>
              <a:ext uri="{FF2B5EF4-FFF2-40B4-BE49-F238E27FC236}">
                <a16:creationId xmlns:a16="http://schemas.microsoft.com/office/drawing/2014/main" id="{82E34E08-C984-4765-ACFD-910D91028075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3365941" y="10797962"/>
            <a:ext cx="9512490" cy="9399441"/>
          </a:xfrm>
          <a:prstGeom prst="rect">
            <a:avLst/>
          </a:prstGeom>
        </p:spPr>
      </p:pic>
      <p:pic>
        <p:nvPicPr>
          <p:cNvPr id="29" name="Рисунок 28">
            <a:extLst>
              <a:ext uri="{FF2B5EF4-FFF2-40B4-BE49-F238E27FC236}">
                <a16:creationId xmlns:a16="http://schemas.microsoft.com/office/drawing/2014/main" id="{BA665BCB-D72A-4B22-BBD2-99241FC4654A}"/>
              </a:ext>
            </a:extLst>
          </p:cNvPr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030513" y="11907113"/>
            <a:ext cx="5380120" cy="5380120"/>
          </a:xfrm>
          <a:prstGeom prst="ellipse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547A1235-5D46-43F8-8F29-E02BA004EF91}"/>
              </a:ext>
            </a:extLst>
          </p:cNvPr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37164" y="12567292"/>
            <a:ext cx="3945868" cy="39458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229201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A26BB00-B455-45EF-8151-3A609B53CA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60018" y="3960017"/>
            <a:ext cx="18000663" cy="1008062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9C837424-7C05-4EF2-A938-D084F9C06A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494806" y="14082683"/>
            <a:ext cx="26308758" cy="1479682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963E1D0-FCFD-4C49-AE96-5C9C2CB343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8D5B753B-F1D2-4FED-AA55-A906B9065D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497" y="15219335"/>
            <a:ext cx="2964457" cy="484530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A0A295E1-725C-4BBB-BAB5-EB0C296968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A8860E4-4A07-4F76-9B19-1A69A3CC7AC9}"/>
              </a:ext>
            </a:extLst>
          </p:cNvPr>
          <p:cNvSpPr txBox="1"/>
          <p:nvPr/>
        </p:nvSpPr>
        <p:spPr>
          <a:xfrm>
            <a:off x="886359" y="207609"/>
            <a:ext cx="55827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Точки «Наличные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кассе»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09369F1-CA66-408A-9DB5-2AAF903155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36651" y="7609598"/>
            <a:ext cx="2846602" cy="465267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12F153B-4CB5-484C-A5B5-81552E472EE3}"/>
              </a:ext>
            </a:extLst>
          </p:cNvPr>
          <p:cNvSpPr txBox="1"/>
          <p:nvPr/>
        </p:nvSpPr>
        <p:spPr>
          <a:xfrm>
            <a:off x="-1003400" y="608162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8BA7E684-1C50-46AC-812C-1686CAAAA849}"/>
              </a:ext>
            </a:extLst>
          </p:cNvPr>
          <p:cNvSpPr txBox="1"/>
          <p:nvPr/>
        </p:nvSpPr>
        <p:spPr>
          <a:xfrm>
            <a:off x="1676136" y="4340486"/>
            <a:ext cx="7986533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Бабаевский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муниципальный округ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</a:t>
            </a:r>
          </a:p>
          <a:p>
            <a:endParaRPr lang="ru-RU" sz="48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г.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Бабаево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670541D-DDAD-4BD8-AC9C-CC5931A319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3106187" y="10519615"/>
            <a:ext cx="9512490" cy="9399441"/>
          </a:xfrm>
          <a:prstGeom prst="rect">
            <a:avLst/>
          </a:prstGeom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3FF28ACA-3972-44B9-B6AC-9E35AE232A32}"/>
              </a:ext>
            </a:extLst>
          </p:cNvPr>
          <p:cNvSpPr txBox="1"/>
          <p:nvPr/>
        </p:nvSpPr>
        <p:spPr>
          <a:xfrm>
            <a:off x="1637136" y="8240285"/>
            <a:ext cx="8025534" cy="58939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Пятёрочка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ул.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Гайдара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40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Пятёрочка</a:t>
            </a:r>
            <a:r>
              <a:rPr lang="en-US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                    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Красного Октября, 16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Пятёрочка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</a:p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ул.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Свердлова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3А</a:t>
            </a: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       АЗС 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№35418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Бабаево</a:t>
            </a:r>
          </a:p>
          <a:p>
            <a:pPr algn="r"/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ул. Свердлова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62</a:t>
            </a:r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4429402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Рисунок 25">
            <a:extLst>
              <a:ext uri="{FF2B5EF4-FFF2-40B4-BE49-F238E27FC236}">
                <a16:creationId xmlns:a16="http://schemas.microsoft.com/office/drawing/2014/main" id="{1A26BB00-B455-45EF-8151-3A609B53CAEA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3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-3960018" y="3960017"/>
            <a:ext cx="18000663" cy="10080625"/>
          </a:xfrm>
          <a:prstGeom prst="rect">
            <a:avLst/>
          </a:prstGeom>
        </p:spPr>
      </p:pic>
      <p:pic>
        <p:nvPicPr>
          <p:cNvPr id="30" name="Рисунок 29">
            <a:extLst>
              <a:ext uri="{FF2B5EF4-FFF2-40B4-BE49-F238E27FC236}">
                <a16:creationId xmlns:a16="http://schemas.microsoft.com/office/drawing/2014/main" id="{9C837424-7C05-4EF2-A938-D084F9C06A08}"/>
              </a:ext>
            </a:extLst>
          </p:cNvPr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03663" y="14324273"/>
            <a:ext cx="26308758" cy="14796827"/>
          </a:xfrm>
          <a:prstGeom prst="rect">
            <a:avLst/>
          </a:prstGeom>
        </p:spPr>
      </p:pic>
      <p:pic>
        <p:nvPicPr>
          <p:cNvPr id="31" name="Рисунок 30">
            <a:extLst>
              <a:ext uri="{FF2B5EF4-FFF2-40B4-BE49-F238E27FC236}">
                <a16:creationId xmlns:a16="http://schemas.microsoft.com/office/drawing/2014/main" id="{B963E1D0-FCFD-4C49-AE96-5C9C2CB343A0}"/>
              </a:ext>
            </a:extLst>
          </p:cNvPr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62433" y="-15844992"/>
            <a:ext cx="33498385" cy="18840487"/>
          </a:xfrm>
          <a:prstGeom prst="rect">
            <a:avLst/>
          </a:prstGeom>
        </p:spPr>
      </p:pic>
      <p:pic>
        <p:nvPicPr>
          <p:cNvPr id="32" name="Рисунок 31">
            <a:extLst>
              <a:ext uri="{FF2B5EF4-FFF2-40B4-BE49-F238E27FC236}">
                <a16:creationId xmlns:a16="http://schemas.microsoft.com/office/drawing/2014/main" id="{8D5B753B-F1D2-4FED-AA55-A906B9065D6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duotone>
              <a:schemeClr val="accent5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766497" y="15219335"/>
            <a:ext cx="2964457" cy="4845303"/>
          </a:xfrm>
          <a:prstGeom prst="rect">
            <a:avLst/>
          </a:prstGeom>
        </p:spPr>
      </p:pic>
      <p:pic>
        <p:nvPicPr>
          <p:cNvPr id="33" name="Рисунок 32">
            <a:extLst>
              <a:ext uri="{FF2B5EF4-FFF2-40B4-BE49-F238E27FC236}">
                <a16:creationId xmlns:a16="http://schemas.microsoft.com/office/drawing/2014/main" id="{A0A295E1-725C-4BBB-BAB5-EB0C2969685F}"/>
              </a:ext>
            </a:extLst>
          </p:cNvPr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7076802">
            <a:off x="-7993713" y="-11674314"/>
            <a:ext cx="25163978" cy="14152969"/>
          </a:xfrm>
          <a:prstGeom prst="rect">
            <a:avLst/>
          </a:prstGeom>
        </p:spPr>
      </p:pic>
      <p:sp>
        <p:nvSpPr>
          <p:cNvPr id="34" name="TextBox 33">
            <a:extLst>
              <a:ext uri="{FF2B5EF4-FFF2-40B4-BE49-F238E27FC236}">
                <a16:creationId xmlns:a16="http://schemas.microsoft.com/office/drawing/2014/main" id="{AA8860E4-4A07-4F76-9B19-1A69A3CC7AC9}"/>
              </a:ext>
            </a:extLst>
          </p:cNvPr>
          <p:cNvSpPr txBox="1"/>
          <p:nvPr/>
        </p:nvSpPr>
        <p:spPr>
          <a:xfrm>
            <a:off x="886359" y="207609"/>
            <a:ext cx="5582716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Точки «Наличные</a:t>
            </a:r>
          </a:p>
          <a:p>
            <a:r>
              <a:rPr lang="ru-RU" sz="60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на кассе»</a:t>
            </a:r>
          </a:p>
        </p:txBody>
      </p:sp>
      <p:pic>
        <p:nvPicPr>
          <p:cNvPr id="35" name="Рисунок 34">
            <a:extLst>
              <a:ext uri="{FF2B5EF4-FFF2-40B4-BE49-F238E27FC236}">
                <a16:creationId xmlns:a16="http://schemas.microsoft.com/office/drawing/2014/main" id="{B09369F1-CA66-408A-9DB5-2AAF903155B6}"/>
              </a:ext>
            </a:extLst>
          </p:cNvPr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0800000">
            <a:off x="-1536651" y="7609598"/>
            <a:ext cx="2846602" cy="4652673"/>
          </a:xfrm>
          <a:prstGeom prst="rect">
            <a:avLst/>
          </a:prstGeom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112F153B-4CB5-484C-A5B5-81552E472EE3}"/>
              </a:ext>
            </a:extLst>
          </p:cNvPr>
          <p:cNvSpPr txBox="1"/>
          <p:nvPr/>
        </p:nvSpPr>
        <p:spPr>
          <a:xfrm>
            <a:off x="-1003400" y="6081620"/>
            <a:ext cx="184731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3FF28ACA-3972-44B9-B6AC-9E35AE232A32}"/>
              </a:ext>
            </a:extLst>
          </p:cNvPr>
          <p:cNvSpPr txBox="1"/>
          <p:nvPr/>
        </p:nvSpPr>
        <p:spPr>
          <a:xfrm>
            <a:off x="1607704" y="10347367"/>
            <a:ext cx="7048460" cy="22313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АЗС №35405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Борисово-Судское</a:t>
            </a:r>
          </a:p>
          <a:p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ул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Мира</a:t>
            </a:r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9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43" name="Рисунок 42">
            <a:extLst>
              <a:ext uri="{FF2B5EF4-FFF2-40B4-BE49-F238E27FC236}">
                <a16:creationId xmlns:a16="http://schemas.microsoft.com/office/drawing/2014/main" id="{2670541D-DDAD-4BD8-AC9C-CC5931A319A8}"/>
              </a:ext>
            </a:extLst>
          </p:cNvPr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752449">
            <a:off x="4113232" y="11211409"/>
            <a:ext cx="9512490" cy="939944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3FF28ACA-3972-44B9-B6AC-9E35AE232A32}"/>
              </a:ext>
            </a:extLst>
          </p:cNvPr>
          <p:cNvSpPr txBox="1"/>
          <p:nvPr/>
        </p:nvSpPr>
        <p:spPr>
          <a:xfrm>
            <a:off x="1607704" y="8364938"/>
            <a:ext cx="7867915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Пятёрочка</a:t>
            </a:r>
            <a:r>
              <a:rPr lang="en-US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”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у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л. 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Быстрова</a:t>
            </a:r>
            <a:r>
              <a:rPr lang="ru-RU" sz="29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д. </a:t>
            </a:r>
            <a:r>
              <a:rPr lang="ru-RU" sz="29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8</a:t>
            </a:r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ru-RU" sz="26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BA7E684-1C50-46AC-812C-1686CAAAA849}"/>
              </a:ext>
            </a:extLst>
          </p:cNvPr>
          <p:cNvSpPr txBox="1"/>
          <p:nvPr/>
        </p:nvSpPr>
        <p:spPr>
          <a:xfrm>
            <a:off x="1784994" y="4211092"/>
            <a:ext cx="7874561" cy="32316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Бабаевский муниципальный округ   </a:t>
            </a:r>
          </a:p>
          <a:p>
            <a:pPr algn="ctr"/>
            <a:endParaRPr lang="ru-RU" sz="6000" b="1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с</a:t>
            </a:r>
            <a:r>
              <a:rPr lang="ru-RU" sz="4800" b="1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ru-RU" sz="4800" b="1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Борисово-Судское</a:t>
            </a:r>
            <a:endParaRPr lang="ru-RU" sz="48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3FF28ACA-3972-44B9-B6AC-9E35AE232A32}"/>
              </a:ext>
            </a:extLst>
          </p:cNvPr>
          <p:cNvSpPr txBox="1"/>
          <p:nvPr/>
        </p:nvSpPr>
        <p:spPr>
          <a:xfrm>
            <a:off x="1993153" y="5219597"/>
            <a:ext cx="7693167" cy="9387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2900" b="1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ru-RU" sz="26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835194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1187</TotalTime>
  <Words>176</Words>
  <Application>Microsoft Office PowerPoint</Application>
  <PresentationFormat>Произвольный</PresentationFormat>
  <Paragraphs>65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USO-User</dc:creator>
  <cp:lastModifiedBy>Фомичева Елена Станиславовна</cp:lastModifiedBy>
  <cp:revision>95</cp:revision>
  <cp:lastPrinted>2023-03-10T08:26:42Z</cp:lastPrinted>
  <dcterms:created xsi:type="dcterms:W3CDTF">2023-03-07T09:21:33Z</dcterms:created>
  <dcterms:modified xsi:type="dcterms:W3CDTF">2023-12-21T16:45:46Z</dcterms:modified>
</cp:coreProperties>
</file>